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 Mono Medium"/>
      <p:regular r:id="rId20"/>
      <p:bold r:id="rId21"/>
      <p:italic r:id="rId22"/>
      <p:boldItalic r:id="rId23"/>
    </p:embeddedFont>
    <p:embeddedFont>
      <p:font typeface="Inter"/>
      <p:regular r:id="rId24"/>
      <p:bold r:id="rId25"/>
    </p:embeddedFont>
    <p:embeddedFont>
      <p:font typeface="Inter ExtraBold"/>
      <p:bold r:id="rId26"/>
    </p:embeddedFont>
    <p:embeddedFont>
      <p:font typeface="Roboto Mon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340">
          <p15:clr>
            <a:srgbClr val="9AA0A6"/>
          </p15:clr>
        </p15:guide>
        <p15:guide id="4" pos="54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40"/>
        <p:guide pos="54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Medium-regular.fntdata"/><Relationship Id="rId22" Type="http://schemas.openxmlformats.org/officeDocument/2006/relationships/font" Target="fonts/RobotoMonoMedium-italic.fntdata"/><Relationship Id="rId21" Type="http://schemas.openxmlformats.org/officeDocument/2006/relationships/font" Target="fonts/RobotoMonoMedium-bold.fntdata"/><Relationship Id="rId24" Type="http://schemas.openxmlformats.org/officeDocument/2006/relationships/font" Target="fonts/Inter-regular.fntdata"/><Relationship Id="rId23" Type="http://schemas.openxmlformats.org/officeDocument/2006/relationships/font" Target="fonts/RobotoMono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ExtraBold-bold.fntdata"/><Relationship Id="rId25" Type="http://schemas.openxmlformats.org/officeDocument/2006/relationships/font" Target="fonts/Inter-bold.fntdata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35fac9754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35fac9754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32cda66cf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32cda66cf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32cda66cf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32cda66cf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32cda66cf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32cda66cf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5e743aea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5e743aea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32cda66cf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32cda66cf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32cda66cf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32cda66cf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32cda66cf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332cda66cf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32cda66cf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32cda66cf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32cda66cf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32cda66cf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32cda66cf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32cda66cf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32cda66cf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32cda66cf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32cda66cf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32cda66cf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32cda66cf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32cda66cf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9.png"/><Relationship Id="rId2" Type="http://schemas.openxmlformats.org/officeDocument/2006/relationships/image" Target="../media/image18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0" y="-98"/>
            <a:ext cx="9144000" cy="51435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 amt="55000"/>
          </a:blip>
          <a:srcRect b="0" l="47641" r="0" t="10370"/>
          <a:stretch/>
        </p:blipFill>
        <p:spPr>
          <a:xfrm>
            <a:off x="-37000" y="0"/>
            <a:ext cx="3676526" cy="35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007325" y="1194550"/>
            <a:ext cx="37737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 flipH="1">
            <a:off x="1007325" y="713175"/>
            <a:ext cx="38955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5000">
                <a:solidFill>
                  <a:srgbClr val="6BD1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JavaScript: </a:t>
            </a:r>
            <a:r>
              <a:rPr lang="pt-BR" sz="3800">
                <a:solidFill>
                  <a:srgbClr val="CCCCCC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Consumindo e tratando dados de uma API</a:t>
            </a:r>
            <a:endParaRPr b="1" sz="48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6825" y="4122482"/>
            <a:ext cx="776000" cy="35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6">
            <a:alphaModFix amt="47000"/>
          </a:blip>
          <a:stretch>
            <a:fillRect/>
          </a:stretch>
        </p:blipFill>
        <p:spPr>
          <a:xfrm>
            <a:off x="5935375" y="1120200"/>
            <a:ext cx="1968600" cy="196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15458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3834550" y="1320288"/>
            <a:ext cx="1473600" cy="661200"/>
          </a:xfrm>
          <a:prstGeom prst="roundRect">
            <a:avLst>
              <a:gd fmla="val 16667" name="adj"/>
            </a:avLst>
          </a:prstGeom>
          <a:solidFill>
            <a:srgbClr val="84EEC1"/>
          </a:solidFill>
          <a:ln cap="flat" cmpd="sng" w="19050">
            <a:solidFill>
              <a:srgbClr val="1545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 txBox="1"/>
          <p:nvPr/>
        </p:nvSpPr>
        <p:spPr>
          <a:xfrm flipH="1">
            <a:off x="3716400" y="912600"/>
            <a:ext cx="17112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(Fulfilled)</a:t>
            </a:r>
            <a:endParaRPr sz="16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71" name="Google Shape;171;p22"/>
          <p:cNvCxnSpPr>
            <a:stCxn id="172" idx="3"/>
            <a:endCxn id="169" idx="1"/>
          </p:cNvCxnSpPr>
          <p:nvPr/>
        </p:nvCxnSpPr>
        <p:spPr>
          <a:xfrm flipH="1" rot="10800000">
            <a:off x="2367975" y="1650850"/>
            <a:ext cx="1466700" cy="807300"/>
          </a:xfrm>
          <a:prstGeom prst="straightConnector1">
            <a:avLst/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2"/>
          <p:cNvSpPr txBox="1"/>
          <p:nvPr/>
        </p:nvSpPr>
        <p:spPr>
          <a:xfrm rot="-1800999">
            <a:off x="2403474" y="1658599"/>
            <a:ext cx="1161015" cy="4309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Resolved</a:t>
            </a:r>
            <a:endParaRPr sz="16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744675" y="2155150"/>
            <a:ext cx="1623300" cy="606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1545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 flipH="1">
            <a:off x="881475" y="2586238"/>
            <a:ext cx="13497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99999999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 flipH="1">
            <a:off x="3837700" y="1447050"/>
            <a:ext cx="14673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erro=true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1438" y="1242900"/>
            <a:ext cx="889764" cy="9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 flipH="1">
            <a:off x="2668400" y="2655850"/>
            <a:ext cx="3994500" cy="17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Ao pesquisar o possível erro de CEP inexistente, por exemplo: "99999999", o retorno conterá um valor de "erro" igual a "true". Isso significa que o CEP consultado não foi encontrado na base de dados.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3834550" y="1320288"/>
            <a:ext cx="1473600" cy="661200"/>
          </a:xfrm>
          <a:prstGeom prst="roundRect">
            <a:avLst>
              <a:gd fmla="val 16667" name="adj"/>
            </a:avLst>
          </a:prstGeom>
          <a:solidFill>
            <a:srgbClr val="84EEC1"/>
          </a:solidFill>
          <a:ln cap="flat" cmpd="sng" w="19050">
            <a:solidFill>
              <a:srgbClr val="1545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 txBox="1"/>
          <p:nvPr/>
        </p:nvSpPr>
        <p:spPr>
          <a:xfrm flipH="1">
            <a:off x="3716400" y="912600"/>
            <a:ext cx="17112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(Fulfilled)</a:t>
            </a:r>
            <a:endParaRPr sz="16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87" name="Google Shape;187;p23"/>
          <p:cNvCxnSpPr>
            <a:stCxn id="188" idx="3"/>
            <a:endCxn id="185" idx="1"/>
          </p:cNvCxnSpPr>
          <p:nvPr/>
        </p:nvCxnSpPr>
        <p:spPr>
          <a:xfrm flipH="1" rot="10800000">
            <a:off x="2367975" y="1650850"/>
            <a:ext cx="1466700" cy="807300"/>
          </a:xfrm>
          <a:prstGeom prst="straightConnector1">
            <a:avLst/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3"/>
          <p:cNvCxnSpPr>
            <a:stCxn id="190" idx="1"/>
            <a:endCxn id="185" idx="3"/>
          </p:cNvCxnSpPr>
          <p:nvPr/>
        </p:nvCxnSpPr>
        <p:spPr>
          <a:xfrm rot="10800000">
            <a:off x="5308175" y="1650850"/>
            <a:ext cx="1617900" cy="807300"/>
          </a:xfrm>
          <a:prstGeom prst="straightConnector1">
            <a:avLst/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91" name="Google Shape;191;p23"/>
          <p:cNvSpPr txBox="1"/>
          <p:nvPr/>
        </p:nvSpPr>
        <p:spPr>
          <a:xfrm rot="-1800999">
            <a:off x="2403474" y="1658599"/>
            <a:ext cx="1161015" cy="4309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Resolved</a:t>
            </a:r>
            <a:endParaRPr sz="16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 rot="1593506">
            <a:off x="5583427" y="1633838"/>
            <a:ext cx="1160788" cy="430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Response</a:t>
            </a:r>
            <a:endParaRPr sz="16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744675" y="2155150"/>
            <a:ext cx="1623300" cy="606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1545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 txBox="1"/>
          <p:nvPr/>
        </p:nvSpPr>
        <p:spPr>
          <a:xfrm flipH="1">
            <a:off x="881475" y="2586238"/>
            <a:ext cx="13497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99999999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 flipH="1">
            <a:off x="3837700" y="1447050"/>
            <a:ext cx="14673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erro=true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195" name="Google Shape;195;p23"/>
          <p:cNvGrpSpPr/>
          <p:nvPr/>
        </p:nvGrpSpPr>
        <p:grpSpPr>
          <a:xfrm>
            <a:off x="6921950" y="2155150"/>
            <a:ext cx="1715325" cy="606000"/>
            <a:chOff x="740550" y="2459950"/>
            <a:chExt cx="1715325" cy="606000"/>
          </a:xfrm>
        </p:grpSpPr>
        <p:sp>
          <p:nvSpPr>
            <p:cNvPr id="190" name="Google Shape;190;p23"/>
            <p:cNvSpPr/>
            <p:nvPr/>
          </p:nvSpPr>
          <p:spPr>
            <a:xfrm>
              <a:off x="744675" y="2459950"/>
              <a:ext cx="1711200" cy="606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1545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 txBox="1"/>
            <p:nvPr/>
          </p:nvSpPr>
          <p:spPr>
            <a:xfrm flipH="1">
              <a:off x="740550" y="2533450"/>
              <a:ext cx="17112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1545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Condicional</a:t>
              </a:r>
              <a:endParaRPr b="1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197" name="Google Shape;19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111438" y="1242900"/>
            <a:ext cx="889764" cy="9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 flipH="1">
            <a:off x="2668350" y="2808250"/>
            <a:ext cx="38073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Como ele retorna algum valor, a promise não foi rejeitada: ou seja, não irá cair diretamente no catch. Para isso, nós podemos fazer uma condicional que irá verificar se contém o erro igual a true como resposta.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/>
          <p:nvPr/>
        </p:nvSpPr>
        <p:spPr>
          <a:xfrm>
            <a:off x="3834550" y="1320288"/>
            <a:ext cx="1473600" cy="661200"/>
          </a:xfrm>
          <a:prstGeom prst="roundRect">
            <a:avLst>
              <a:gd fmla="val 16667" name="adj"/>
            </a:avLst>
          </a:prstGeom>
          <a:solidFill>
            <a:srgbClr val="84EEC1"/>
          </a:solidFill>
          <a:ln cap="flat" cmpd="sng" w="19050">
            <a:solidFill>
              <a:srgbClr val="1545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 flipH="1">
            <a:off x="3716400" y="912600"/>
            <a:ext cx="17112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(Fulfilled)</a:t>
            </a:r>
            <a:endParaRPr sz="16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08" name="Google Shape;208;p24"/>
          <p:cNvCxnSpPr>
            <a:stCxn id="209" idx="3"/>
            <a:endCxn id="206" idx="1"/>
          </p:cNvCxnSpPr>
          <p:nvPr/>
        </p:nvCxnSpPr>
        <p:spPr>
          <a:xfrm flipH="1" rot="10800000">
            <a:off x="2367975" y="1650850"/>
            <a:ext cx="1466700" cy="807300"/>
          </a:xfrm>
          <a:prstGeom prst="straightConnector1">
            <a:avLst/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4"/>
          <p:cNvCxnSpPr>
            <a:stCxn id="211" idx="1"/>
            <a:endCxn id="206" idx="3"/>
          </p:cNvCxnSpPr>
          <p:nvPr/>
        </p:nvCxnSpPr>
        <p:spPr>
          <a:xfrm rot="10800000">
            <a:off x="5308175" y="1650850"/>
            <a:ext cx="1617900" cy="807300"/>
          </a:xfrm>
          <a:prstGeom prst="straightConnector1">
            <a:avLst/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12" name="Google Shape;212;p24"/>
          <p:cNvCxnSpPr>
            <a:stCxn id="213" idx="3"/>
          </p:cNvCxnSpPr>
          <p:nvPr/>
        </p:nvCxnSpPr>
        <p:spPr>
          <a:xfrm flipH="1">
            <a:off x="5683550" y="2494900"/>
            <a:ext cx="1238400" cy="1005600"/>
          </a:xfrm>
          <a:prstGeom prst="straightConnector1">
            <a:avLst/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4"/>
          <p:cNvSpPr txBox="1"/>
          <p:nvPr/>
        </p:nvSpPr>
        <p:spPr>
          <a:xfrm rot="-1800999">
            <a:off x="2403474" y="1658599"/>
            <a:ext cx="1161015" cy="4309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Resolved</a:t>
            </a:r>
            <a:endParaRPr sz="16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 rot="1593506">
            <a:off x="5583427" y="1633838"/>
            <a:ext cx="1160788" cy="430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Response</a:t>
            </a:r>
            <a:endParaRPr sz="16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9" name="Google Shape;209;p24"/>
          <p:cNvSpPr/>
          <p:nvPr/>
        </p:nvSpPr>
        <p:spPr>
          <a:xfrm>
            <a:off x="744675" y="2155150"/>
            <a:ext cx="1623300" cy="606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1545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 txBox="1"/>
          <p:nvPr/>
        </p:nvSpPr>
        <p:spPr>
          <a:xfrm flipH="1">
            <a:off x="881475" y="2586238"/>
            <a:ext cx="13497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99999999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 flipH="1">
            <a:off x="3837700" y="1447050"/>
            <a:ext cx="14673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erro=true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3638791" y="2535200"/>
            <a:ext cx="1789800" cy="1596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 txBox="1"/>
          <p:nvPr/>
        </p:nvSpPr>
        <p:spPr>
          <a:xfrm flipH="1">
            <a:off x="3599641" y="3419800"/>
            <a:ext cx="1868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“Cep não existente”</a:t>
            </a:r>
            <a:endParaRPr b="1" sz="180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220" name="Google Shape;220;p24"/>
          <p:cNvGrpSpPr/>
          <p:nvPr/>
        </p:nvGrpSpPr>
        <p:grpSpPr>
          <a:xfrm>
            <a:off x="6921950" y="2155150"/>
            <a:ext cx="1715325" cy="606000"/>
            <a:chOff x="740550" y="2459950"/>
            <a:chExt cx="1715325" cy="606000"/>
          </a:xfrm>
        </p:grpSpPr>
        <p:sp>
          <p:nvSpPr>
            <p:cNvPr id="211" name="Google Shape;211;p24"/>
            <p:cNvSpPr/>
            <p:nvPr/>
          </p:nvSpPr>
          <p:spPr>
            <a:xfrm>
              <a:off x="744675" y="2459950"/>
              <a:ext cx="1711200" cy="606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1545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 txBox="1"/>
            <p:nvPr/>
          </p:nvSpPr>
          <p:spPr>
            <a:xfrm flipH="1">
              <a:off x="740550" y="2533450"/>
              <a:ext cx="17112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1545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Condicional</a:t>
              </a:r>
              <a:endParaRPr b="1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221" name="Google Shape;22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111438" y="1242900"/>
            <a:ext cx="889764" cy="9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35632" y="2586247"/>
            <a:ext cx="596118" cy="6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/>
        </p:nvSpPr>
        <p:spPr>
          <a:xfrm>
            <a:off x="2474250" y="4208550"/>
            <a:ext cx="4195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e tiver, ele irá criar um erro com a mensagem “CEP não existente”.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/>
          <p:nvPr/>
        </p:nvSpPr>
        <p:spPr>
          <a:xfrm>
            <a:off x="0" y="-98"/>
            <a:ext cx="9144000" cy="51435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3">
            <a:alphaModFix amt="55000"/>
          </a:blip>
          <a:srcRect b="0" l="47641" r="0" t="10370"/>
          <a:stretch/>
        </p:blipFill>
        <p:spPr>
          <a:xfrm>
            <a:off x="-37000" y="0"/>
            <a:ext cx="3676526" cy="35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/>
        </p:nvSpPr>
        <p:spPr>
          <a:xfrm flipH="1">
            <a:off x="1007325" y="2062235"/>
            <a:ext cx="337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Aula 3.3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 flipH="1">
            <a:off x="1007125" y="1022950"/>
            <a:ext cx="23010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5000">
                <a:solidFill>
                  <a:srgbClr val="6BD1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Finally</a:t>
            </a:r>
            <a:endParaRPr b="1" sz="6000"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3" name="Google Shape;23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6825" y="4122482"/>
            <a:ext cx="776000" cy="35954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/>
          <p:nvPr/>
        </p:nvSpPr>
        <p:spPr>
          <a:xfrm>
            <a:off x="1007225" y="1524975"/>
            <a:ext cx="22566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5"/>
          <p:cNvPicPr preferRelativeResize="0"/>
          <p:nvPr/>
        </p:nvPicPr>
        <p:blipFill>
          <a:blip r:embed="rId6">
            <a:alphaModFix amt="47000"/>
          </a:blip>
          <a:stretch>
            <a:fillRect/>
          </a:stretch>
        </p:blipFill>
        <p:spPr>
          <a:xfrm>
            <a:off x="5935375" y="1120200"/>
            <a:ext cx="1968600" cy="196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15458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6"/>
          <p:cNvPicPr preferRelativeResize="0"/>
          <p:nvPr/>
        </p:nvPicPr>
        <p:blipFill rotWithShape="1">
          <a:blip r:embed="rId3">
            <a:alphaModFix/>
          </a:blip>
          <a:srcRect b="0" l="5807" r="5798" t="0"/>
          <a:stretch/>
        </p:blipFill>
        <p:spPr>
          <a:xfrm>
            <a:off x="4689500" y="713725"/>
            <a:ext cx="3853600" cy="37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 txBox="1"/>
          <p:nvPr/>
        </p:nvSpPr>
        <p:spPr>
          <a:xfrm flipH="1">
            <a:off x="925350" y="810300"/>
            <a:ext cx="3581700" cy="3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Por política da transportadora da empresa da AluraBooks, em ambos os casos eles telefonam para o cliente para receber um feedback. Ou seja, é uma ação que executa independentemente do resultado da entrega.</a:t>
            </a:r>
            <a:endParaRPr b="1"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-98"/>
            <a:ext cx="9144000" cy="51435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 amt="55000"/>
          </a:blip>
          <a:srcRect b="0" l="47641" r="0" t="10370"/>
          <a:stretch/>
        </p:blipFill>
        <p:spPr>
          <a:xfrm>
            <a:off x="-37000" y="0"/>
            <a:ext cx="3676526" cy="35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 flipH="1">
            <a:off x="1007325" y="2748035"/>
            <a:ext cx="337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Aula 3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1007325" y="2322075"/>
            <a:ext cx="33369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 flipH="1">
            <a:off x="1007225" y="1022950"/>
            <a:ext cx="44397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5000">
                <a:solidFill>
                  <a:srgbClr val="6BD1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Métodos das Promises</a:t>
            </a:r>
            <a:endParaRPr b="1" sz="6000"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6825" y="4122482"/>
            <a:ext cx="776000" cy="35954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>
            <a:off x="1007225" y="1524975"/>
            <a:ext cx="42594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6">
            <a:alphaModFix amt="47000"/>
          </a:blip>
          <a:stretch>
            <a:fillRect/>
          </a:stretch>
        </p:blipFill>
        <p:spPr>
          <a:xfrm>
            <a:off x="5935375" y="1120200"/>
            <a:ext cx="1968600" cy="196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15458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3834550" y="1625088"/>
            <a:ext cx="1473600" cy="661200"/>
          </a:xfrm>
          <a:prstGeom prst="roundRect">
            <a:avLst>
              <a:gd fmla="val 16667" name="adj"/>
            </a:avLst>
          </a:prstGeom>
          <a:solidFill>
            <a:srgbClr val="84EEC1"/>
          </a:solidFill>
          <a:ln cap="flat" cmpd="sng" w="19050">
            <a:solidFill>
              <a:srgbClr val="1545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 flipH="1">
            <a:off x="3716400" y="1217400"/>
            <a:ext cx="17112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Fulfilled)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3839100" y="3452313"/>
            <a:ext cx="1473600" cy="6612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rgbClr val="1545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 flipH="1">
            <a:off x="3778800" y="4060825"/>
            <a:ext cx="1586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Rejected)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86" name="Google Shape;86;p15"/>
          <p:cNvCxnSpPr>
            <a:stCxn id="87" idx="3"/>
            <a:endCxn id="84" idx="1"/>
          </p:cNvCxnSpPr>
          <p:nvPr/>
        </p:nvCxnSpPr>
        <p:spPr>
          <a:xfrm>
            <a:off x="2367975" y="2762950"/>
            <a:ext cx="1471200" cy="1020000"/>
          </a:xfrm>
          <a:prstGeom prst="straightConnector1">
            <a:avLst/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15"/>
          <p:cNvCxnSpPr>
            <a:stCxn id="87" idx="3"/>
            <a:endCxn id="82" idx="1"/>
          </p:cNvCxnSpPr>
          <p:nvPr/>
        </p:nvCxnSpPr>
        <p:spPr>
          <a:xfrm flipH="1" rot="10800000">
            <a:off x="2367975" y="1955650"/>
            <a:ext cx="1466700" cy="807300"/>
          </a:xfrm>
          <a:prstGeom prst="straightConnector1">
            <a:avLst/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5"/>
          <p:cNvCxnSpPr>
            <a:stCxn id="90" idx="1"/>
            <a:endCxn id="82" idx="3"/>
          </p:cNvCxnSpPr>
          <p:nvPr/>
        </p:nvCxnSpPr>
        <p:spPr>
          <a:xfrm rot="10800000">
            <a:off x="5308175" y="1955650"/>
            <a:ext cx="1617900" cy="807300"/>
          </a:xfrm>
          <a:prstGeom prst="straightConnector1">
            <a:avLst/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91" name="Google Shape;91;p15"/>
          <p:cNvCxnSpPr>
            <a:stCxn id="90" idx="1"/>
            <a:endCxn id="84" idx="3"/>
          </p:cNvCxnSpPr>
          <p:nvPr/>
        </p:nvCxnSpPr>
        <p:spPr>
          <a:xfrm flipH="1">
            <a:off x="5312675" y="2762950"/>
            <a:ext cx="1613400" cy="1020000"/>
          </a:xfrm>
          <a:prstGeom prst="straightConnector1">
            <a:avLst/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2" name="Google Shape;92;p15"/>
          <p:cNvSpPr txBox="1"/>
          <p:nvPr/>
        </p:nvSpPr>
        <p:spPr>
          <a:xfrm rot="-1800999">
            <a:off x="2403474" y="1963399"/>
            <a:ext cx="1161015" cy="4309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Resolved</a:t>
            </a:r>
            <a:endParaRPr sz="16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" name="Google Shape;93;p15"/>
          <p:cNvSpPr txBox="1"/>
          <p:nvPr/>
        </p:nvSpPr>
        <p:spPr>
          <a:xfrm rot="2088454">
            <a:off x="2401182" y="3247827"/>
            <a:ext cx="1160432" cy="4308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Rejected</a:t>
            </a:r>
            <a:endParaRPr sz="16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" name="Google Shape;94;p15"/>
          <p:cNvSpPr txBox="1"/>
          <p:nvPr/>
        </p:nvSpPr>
        <p:spPr>
          <a:xfrm rot="-1994056">
            <a:off x="5596277" y="3299889"/>
            <a:ext cx="1160997" cy="4257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Response</a:t>
            </a:r>
            <a:endParaRPr sz="16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5" name="Google Shape;95;p15"/>
          <p:cNvSpPr txBox="1"/>
          <p:nvPr/>
        </p:nvSpPr>
        <p:spPr>
          <a:xfrm rot="1593506">
            <a:off x="5583427" y="1938638"/>
            <a:ext cx="1160788" cy="430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Response</a:t>
            </a:r>
            <a:endParaRPr sz="16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96" name="Google Shape;96;p15"/>
          <p:cNvGrpSpPr/>
          <p:nvPr/>
        </p:nvGrpSpPr>
        <p:grpSpPr>
          <a:xfrm>
            <a:off x="744675" y="2459950"/>
            <a:ext cx="1623300" cy="1095275"/>
            <a:chOff x="744675" y="2459950"/>
            <a:chExt cx="1623300" cy="1095275"/>
          </a:xfrm>
        </p:grpSpPr>
        <p:sp>
          <p:nvSpPr>
            <p:cNvPr id="87" name="Google Shape;87;p15"/>
            <p:cNvSpPr/>
            <p:nvPr/>
          </p:nvSpPr>
          <p:spPr>
            <a:xfrm>
              <a:off x="744675" y="2459950"/>
              <a:ext cx="1623300" cy="606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1545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 txBox="1"/>
            <p:nvPr/>
          </p:nvSpPr>
          <p:spPr>
            <a:xfrm flipH="1">
              <a:off x="881475" y="2531050"/>
              <a:ext cx="13497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1545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Promise</a:t>
              </a:r>
              <a:endParaRPr b="1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98" name="Google Shape;98;p15"/>
            <p:cNvSpPr txBox="1"/>
            <p:nvPr/>
          </p:nvSpPr>
          <p:spPr>
            <a:xfrm flipH="1">
              <a:off x="744825" y="3147525"/>
              <a:ext cx="1586400" cy="40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1545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(Pending)</a:t>
              </a:r>
              <a:endParaRPr b="1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99" name="Google Shape;99;p15"/>
          <p:cNvSpPr txBox="1"/>
          <p:nvPr/>
        </p:nvSpPr>
        <p:spPr>
          <a:xfrm flipH="1">
            <a:off x="3837700" y="1751850"/>
            <a:ext cx="14673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valor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 flipH="1">
            <a:off x="3842250" y="3715150"/>
            <a:ext cx="14673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erro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101" name="Google Shape;101;p15"/>
          <p:cNvGrpSpPr/>
          <p:nvPr/>
        </p:nvGrpSpPr>
        <p:grpSpPr>
          <a:xfrm>
            <a:off x="6926075" y="2459950"/>
            <a:ext cx="1623300" cy="1095275"/>
            <a:chOff x="744675" y="2459950"/>
            <a:chExt cx="1623300" cy="1095275"/>
          </a:xfrm>
        </p:grpSpPr>
        <p:sp>
          <p:nvSpPr>
            <p:cNvPr id="90" name="Google Shape;90;p15"/>
            <p:cNvSpPr/>
            <p:nvPr/>
          </p:nvSpPr>
          <p:spPr>
            <a:xfrm>
              <a:off x="744675" y="2459950"/>
              <a:ext cx="1623300" cy="606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1545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 txBox="1"/>
            <p:nvPr/>
          </p:nvSpPr>
          <p:spPr>
            <a:xfrm flipH="1">
              <a:off x="881475" y="2531050"/>
              <a:ext cx="13497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1545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Promise</a:t>
              </a:r>
              <a:endParaRPr b="1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03" name="Google Shape;103;p15"/>
            <p:cNvSpPr txBox="1"/>
            <p:nvPr/>
          </p:nvSpPr>
          <p:spPr>
            <a:xfrm flipH="1">
              <a:off x="744825" y="3147525"/>
              <a:ext cx="1586400" cy="40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1545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(Pending)</a:t>
              </a:r>
              <a:endParaRPr b="1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104" name="Google Shape;104;p15"/>
          <p:cNvSpPr txBox="1"/>
          <p:nvPr/>
        </p:nvSpPr>
        <p:spPr>
          <a:xfrm flipH="1">
            <a:off x="3260925" y="195050"/>
            <a:ext cx="2622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4200">
                <a:solidFill>
                  <a:srgbClr val="15458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Promise</a:t>
            </a:r>
            <a:endParaRPr b="1" sz="42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4905" l="0" r="0" t="4914"/>
          <a:stretch/>
        </p:blipFill>
        <p:spPr>
          <a:xfrm>
            <a:off x="4555550" y="462875"/>
            <a:ext cx="3842900" cy="39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 flipH="1">
            <a:off x="1082650" y="1698450"/>
            <a:ext cx="35946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Você já recebeu uma encomenda com problema? Por exemplo da voltagem do seu produto ser 110v e a da sua casa ser 220v.</a:t>
            </a:r>
            <a:endParaRPr b="1"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 flipH="1">
            <a:off x="1082575" y="1698450"/>
            <a:ext cx="36909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Então para poder usá-lo, foi necessário um conversor.</a:t>
            </a:r>
            <a:endParaRPr b="1"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Como seria o conversor do javascript?</a:t>
            </a:r>
            <a:endParaRPr b="1"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b="4905" l="0" r="0" t="4914"/>
          <a:stretch/>
        </p:blipFill>
        <p:spPr>
          <a:xfrm>
            <a:off x="4555550" y="462875"/>
            <a:ext cx="3842900" cy="3902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7"/>
          <p:cNvCxnSpPr>
            <a:endCxn id="120" idx="2"/>
          </p:cNvCxnSpPr>
          <p:nvPr/>
        </p:nvCxnSpPr>
        <p:spPr>
          <a:xfrm flipH="1" rot="10800000">
            <a:off x="7418550" y="1532650"/>
            <a:ext cx="346500" cy="454500"/>
          </a:xfrm>
          <a:prstGeom prst="straightConnector1">
            <a:avLst/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17"/>
          <p:cNvSpPr txBox="1"/>
          <p:nvPr/>
        </p:nvSpPr>
        <p:spPr>
          <a:xfrm flipH="1">
            <a:off x="6971850" y="1239850"/>
            <a:ext cx="15864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Conversor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668" y="2305051"/>
            <a:ext cx="1140114" cy="115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4">
            <a:alphaModFix/>
          </a:blip>
          <a:srcRect b="1124" l="0" r="0" t="1114"/>
          <a:stretch/>
        </p:blipFill>
        <p:spPr>
          <a:xfrm>
            <a:off x="6293278" y="2278624"/>
            <a:ext cx="1219394" cy="1211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8"/>
          <p:cNvCxnSpPr/>
          <p:nvPr/>
        </p:nvCxnSpPr>
        <p:spPr>
          <a:xfrm>
            <a:off x="3026900" y="2955425"/>
            <a:ext cx="3021900" cy="0"/>
          </a:xfrm>
          <a:prstGeom prst="straightConnector1">
            <a:avLst/>
          </a:prstGeom>
          <a:noFill/>
          <a:ln cap="flat" cmpd="sng" w="19050">
            <a:solidFill>
              <a:srgbClr val="6BD1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18"/>
          <p:cNvSpPr txBox="1"/>
          <p:nvPr/>
        </p:nvSpPr>
        <p:spPr>
          <a:xfrm flipH="1">
            <a:off x="3820500" y="2498400"/>
            <a:ext cx="1389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6BD1FF"/>
                </a:solidFill>
                <a:latin typeface="Roboto Mono"/>
                <a:ea typeface="Roboto Mono"/>
                <a:cs typeface="Roboto Mono"/>
                <a:sym typeface="Roboto Mono"/>
              </a:rPr>
              <a:t>.json()</a:t>
            </a:r>
            <a:endParaRPr b="1"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 flipH="1">
            <a:off x="1468525" y="1245125"/>
            <a:ext cx="15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Corpo da resposta em bytes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 flipH="1">
            <a:off x="6109775" y="1245125"/>
            <a:ext cx="15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rPr>
              <a:t>json formatado</a:t>
            </a:r>
            <a:endParaRPr b="1" sz="18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0" y="-98"/>
            <a:ext cx="9144000" cy="51435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 amt="55000"/>
          </a:blip>
          <a:srcRect b="0" l="47641" r="0" t="10370"/>
          <a:stretch/>
        </p:blipFill>
        <p:spPr>
          <a:xfrm>
            <a:off x="-37000" y="0"/>
            <a:ext cx="3676526" cy="35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 flipH="1">
            <a:off x="1007325" y="3510035"/>
            <a:ext cx="337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Aula 3.2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1007225" y="3084075"/>
            <a:ext cx="33369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 txBox="1"/>
          <p:nvPr/>
        </p:nvSpPr>
        <p:spPr>
          <a:xfrm flipH="1">
            <a:off x="1007225" y="1022950"/>
            <a:ext cx="40476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5000">
                <a:solidFill>
                  <a:srgbClr val="6BD1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Tratamento de erros com catch</a:t>
            </a:r>
            <a:endParaRPr b="1" sz="6000"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6825" y="4122482"/>
            <a:ext cx="776000" cy="35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/>
          <p:nvPr/>
        </p:nvSpPr>
        <p:spPr>
          <a:xfrm>
            <a:off x="1007225" y="1524975"/>
            <a:ext cx="42594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>
            <a:off x="1007225" y="2304525"/>
            <a:ext cx="33369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6">
            <a:alphaModFix amt="47000"/>
          </a:blip>
          <a:stretch>
            <a:fillRect/>
          </a:stretch>
        </p:blipFill>
        <p:spPr>
          <a:xfrm>
            <a:off x="5935375" y="1120200"/>
            <a:ext cx="1968600" cy="196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15458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b="99" l="0" r="0" t="89"/>
          <a:stretch/>
        </p:blipFill>
        <p:spPr>
          <a:xfrm>
            <a:off x="1054272" y="635022"/>
            <a:ext cx="3008924" cy="371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4">
            <a:alphaModFix/>
          </a:blip>
          <a:srcRect b="99" l="0" r="0" t="89"/>
          <a:stretch/>
        </p:blipFill>
        <p:spPr>
          <a:xfrm>
            <a:off x="4936472" y="482622"/>
            <a:ext cx="3008924" cy="37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3618000" y="2412625"/>
            <a:ext cx="22128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Em um pedido, caso a transportadora não for até sua casa, ela precisa avisar de alguma maneira.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 b="99" l="0" r="0" t="89"/>
          <a:stretch/>
        </p:blipFill>
        <p:spPr>
          <a:xfrm>
            <a:off x="1054272" y="635022"/>
            <a:ext cx="3008924" cy="371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4">
            <a:alphaModFix/>
          </a:blip>
          <a:srcRect b="99" l="0" r="0" t="89"/>
          <a:stretch/>
        </p:blipFill>
        <p:spPr>
          <a:xfrm>
            <a:off x="4936472" y="482622"/>
            <a:ext cx="3008924" cy="37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5269625" y="1045400"/>
            <a:ext cx="116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CÓDIGO:</a:t>
            </a:r>
            <a:endParaRPr sz="900">
              <a:solidFill>
                <a:schemeClr val="lt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SL123456789BR</a:t>
            </a:r>
            <a:endParaRPr sz="1100">
              <a:solidFill>
                <a:schemeClr val="lt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162" name="Google Shape;162;p21"/>
          <p:cNvCxnSpPr/>
          <p:nvPr/>
        </p:nvCxnSpPr>
        <p:spPr>
          <a:xfrm flipH="1" rot="10800000">
            <a:off x="4171650" y="1253725"/>
            <a:ext cx="855300" cy="12000"/>
          </a:xfrm>
          <a:prstGeom prst="straightConnector1">
            <a:avLst/>
          </a:prstGeom>
          <a:noFill/>
          <a:ln cap="flat" cmpd="sng" w="19050">
            <a:solidFill>
              <a:srgbClr val="04183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1"/>
          <p:cNvSpPr txBox="1"/>
          <p:nvPr/>
        </p:nvSpPr>
        <p:spPr>
          <a:xfrm>
            <a:off x="3655000" y="2066250"/>
            <a:ext cx="22953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Então, atualizaria o status do seu código de rastreio com uma mensagem referente a isso. Assim como damos o feedback para o usuário através do método catch em uma promessa.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